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na AL" initials="EA" lastIdx="2" clrIdx="0">
    <p:extLst>
      <p:ext uri="{19B8F6BF-5375-455C-9EA6-DF929625EA0E}">
        <p15:presenceInfo xmlns:p15="http://schemas.microsoft.com/office/powerpoint/2012/main" userId="3a4245e46408f0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707" autoAdjust="0"/>
  </p:normalViewPr>
  <p:slideViewPr>
    <p:cSldViewPr snapToGrid="0">
      <p:cViewPr>
        <p:scale>
          <a:sx n="53" d="100"/>
          <a:sy n="53" d="100"/>
        </p:scale>
        <p:origin x="28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210D-EC5C-466E-B5D8-63FB7F5D6DCE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81DB2-B683-4139-8AF9-CFED264E5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2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d.wikipedia.org/wiki/Antardisiplin" TargetMode="External"/><Relationship Id="rId7" Type="http://schemas.openxmlformats.org/officeDocument/2006/relationships/hyperlink" Target="https://id.wikipedia.org/wiki/Sistem_penglihata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d.wikipedia.org/wiki/Teknik" TargetMode="External"/><Relationship Id="rId5" Type="http://schemas.openxmlformats.org/officeDocument/2006/relationships/hyperlink" Target="https://id.wikipedia.org/wiki/Video" TargetMode="External"/><Relationship Id="rId4" Type="http://schemas.openxmlformats.org/officeDocument/2006/relationships/hyperlink" Target="https://id.wikipedia.org/wiki/Gambar_digita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ntardisiplin"/>
              </a:rPr>
              <a:t>bidang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ntardisiplin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ntardisiplin"/>
              </a:rPr>
              <a:t>ilmiah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ntardisiplin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ntardisiplin"/>
              </a:rPr>
              <a:t>interdisipliner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membahas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komputer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memperoleh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pemahaman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ambar digital"/>
              </a:rPr>
              <a:t>gambar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Video"/>
              </a:rPr>
              <a:t>video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ambar digital"/>
              </a:rPr>
              <a:t>digital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Dari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perspektif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Teknik"/>
              </a:rPr>
              <a:t>teknik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bidang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berupaya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mengotomatiskan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tugas-tugas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istem penglihatan"/>
              </a:rPr>
              <a:t>sistem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istem penglihatan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istem penglihatan"/>
              </a:rPr>
              <a:t>pengelihatan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istem penglihatan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istem penglihatan"/>
              </a:rPr>
              <a:t>manusia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81DB2-B683-4139-8AF9-CFED264E50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6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81DB2-B683-4139-8AF9-CFED264E50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9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01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5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4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50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8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5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1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5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11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0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FA94B1-69E8-4ACC-9B4E-DF4A95345121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26E5EDD-7CF7-468D-949C-80890EB871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45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oups.csail.mit.edu/vision/medical-vision/surgery/surgical_navigati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s/" TargetMode="External"/><Relationship Id="rId2" Type="http://schemas.openxmlformats.org/officeDocument/2006/relationships/hyperlink" Target="https://opencv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cs.opencv.org/master/d9/df8/tutorial_root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disciplinarity" TargetMode="External"/><Relationship Id="rId7" Type="http://schemas.openxmlformats.org/officeDocument/2006/relationships/hyperlink" Target="https://en.wikipedia.org/wiki/Human_visual_syste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ngineering" TargetMode="External"/><Relationship Id="rId5" Type="http://schemas.openxmlformats.org/officeDocument/2006/relationships/hyperlink" Target="https://en.wikipedia.org/wiki/Video" TargetMode="External"/><Relationship Id="rId4" Type="http://schemas.openxmlformats.org/officeDocument/2006/relationships/hyperlink" Target="https://en.wikipedia.org/wiki/Digital_imag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.att.com/~yann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Automatic_number_plate_recogni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hyperlink" Target="http://www.sensiblevision.com/" TargetMode="Externa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bileye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upload.wikimedia.org/wikipedia/commons/d/d8/NASA_Mars_Rov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hyperlink" Target="http://en.wikipedia.org/wiki/Spirit_ro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44234A-069B-4E72-8D8A-120C511F3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802F44C-569B-446C-B0FA-DAAAAA46B3DE}"/>
              </a:ext>
            </a:extLst>
          </p:cNvPr>
          <p:cNvSpPr txBox="1">
            <a:spLocks/>
          </p:cNvSpPr>
          <p:nvPr/>
        </p:nvSpPr>
        <p:spPr>
          <a:xfrm>
            <a:off x="6956389" y="4108364"/>
            <a:ext cx="3667433" cy="431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Lucida Calligraphy" panose="03010101010101010101" pitchFamily="66" charset="0"/>
                <a:ea typeface="Adobe Gothic Std B" panose="020B0800000000000000" pitchFamily="34" charset="-128"/>
              </a:rPr>
              <a:t>Erna </a:t>
            </a:r>
            <a:r>
              <a:rPr lang="en-US" sz="2000" dirty="0" err="1">
                <a:solidFill>
                  <a:schemeClr val="bg1"/>
                </a:solidFill>
                <a:latin typeface="Lucida Calligraphy" panose="03010101010101010101" pitchFamily="66" charset="0"/>
                <a:ea typeface="Adobe Gothic Std B" panose="020B0800000000000000" pitchFamily="34" charset="-128"/>
              </a:rPr>
              <a:t>Alfi</a:t>
            </a:r>
            <a:r>
              <a:rPr lang="en-US" sz="2000" dirty="0">
                <a:solidFill>
                  <a:schemeClr val="bg1"/>
                </a:solidFill>
                <a:latin typeface="Lucida Calligraphy" panose="03010101010101010101" pitchFamily="66" charset="0"/>
                <a:ea typeface="Adobe Gothic Std B" panose="020B0800000000000000" pitchFamily="34" charset="-128"/>
              </a:rPr>
              <a:t> N.  ( 2210181002 )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2A4252-93FB-4C50-9EC9-8FCAEA5CBF2F}"/>
              </a:ext>
            </a:extLst>
          </p:cNvPr>
          <p:cNvSpPr/>
          <p:nvPr/>
        </p:nvSpPr>
        <p:spPr>
          <a:xfrm>
            <a:off x="5624186" y="3895596"/>
            <a:ext cx="6150280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56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F4A1-CE15-4B7A-A383-FDBFB4DF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Medical imaging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50F05-2536-4813-940F-6A0FE71C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979613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C98749-4EC2-4804-AE34-9A9A202D4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2311401"/>
            <a:ext cx="4494212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B26397-E428-495A-9BFA-FF3E4393B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900" y="5468938"/>
            <a:ext cx="21494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>
                <a:latin typeface="Arial" panose="020B0604020202020204" pitchFamily="34" charset="0"/>
              </a:rPr>
              <a:t>Image guided surgery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  <a:hlinkClick r:id="rId4"/>
              </a:rPr>
              <a:t>Grimson et al., MIT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D9C3D-6F42-4A2F-85F5-614D951E9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88" y="5573713"/>
            <a:ext cx="12096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3D imaging</a:t>
            </a:r>
          </a:p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MRI, CT</a:t>
            </a:r>
          </a:p>
        </p:txBody>
      </p:sp>
    </p:spTree>
    <p:extLst>
      <p:ext uri="{BB962C8B-B14F-4D97-AF65-F5344CB8AC3E}">
        <p14:creationId xmlns:p14="http://schemas.microsoft.com/office/powerpoint/2010/main" val="81650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EDEC-AC26-4B8C-AD64-EF51FDE9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 it??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FFA09-A6C8-43B2-A20F-D6EDA21C5390}"/>
              </a:ext>
            </a:extLst>
          </p:cNvPr>
          <p:cNvSpPr/>
          <p:nvPr/>
        </p:nvSpPr>
        <p:spPr>
          <a:xfrm>
            <a:off x="6096000" y="3151482"/>
            <a:ext cx="39414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latin typeface="Arial" panose="020B0604020202020204" pitchFamily="34" charset="0"/>
              </a:rPr>
              <a:t>All about OpenCV:</a:t>
            </a:r>
            <a:endParaRPr lang="en-US" dirty="0">
              <a:hlinkClick r:id="rId2"/>
            </a:endParaRPr>
          </a:p>
          <a:p>
            <a:pPr algn="ctr"/>
            <a:r>
              <a:rPr lang="en-US" dirty="0">
                <a:hlinkClick r:id="rId2"/>
              </a:rPr>
              <a:t>https://opencv.org/</a:t>
            </a:r>
            <a:endParaRPr lang="en-US" dirty="0"/>
          </a:p>
          <a:p>
            <a:pPr algn="ctr"/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sym typeface="Wingdings" panose="05000000000000000000" pitchFamily="2" charset="2"/>
              </a:rPr>
              <a:t>download library </a:t>
            </a:r>
            <a:r>
              <a:rPr lang="en-US" altLang="en-US" dirty="0" err="1">
                <a:latin typeface="Arial" panose="020B0604020202020204" pitchFamily="34" charset="0"/>
                <a:sym typeface="Wingdings" panose="05000000000000000000" pitchFamily="2" charset="2"/>
              </a:rPr>
              <a:t>opencv</a:t>
            </a:r>
            <a:r>
              <a:rPr lang="en-US" altLang="en-US" dirty="0">
                <a:latin typeface="Arial" panose="020B0604020202020204" pitchFamily="34" charset="0"/>
                <a:sym typeface="Wingdings" panose="05000000000000000000" pitchFamily="2" charset="2"/>
              </a:rPr>
              <a:t>:</a:t>
            </a:r>
          </a:p>
          <a:p>
            <a:r>
              <a:rPr lang="en-US" dirty="0">
                <a:hlinkClick r:id="rId3"/>
              </a:rPr>
              <a:t>https://opencv.org/releases/</a:t>
            </a:r>
            <a:endParaRPr lang="en-US" dirty="0"/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Tutorial image processing:</a:t>
            </a:r>
          </a:p>
          <a:p>
            <a:r>
              <a:rPr lang="en-US" dirty="0">
                <a:hlinkClick r:id="rId4"/>
              </a:rPr>
              <a:t>https://docs.opencv.org/master/d9/df8/tutorial_root.html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4367B-6AE3-44F8-8E43-4F9E8DE0C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35" y="2105653"/>
            <a:ext cx="2447165" cy="30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44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EDEC-AC26-4B8C-AD64-EF51FDE9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B1C6B0-3434-468B-8B47-735CD20A1915}"/>
              </a:ext>
            </a:extLst>
          </p:cNvPr>
          <p:cNvSpPr/>
          <p:nvPr/>
        </p:nvSpPr>
        <p:spPr>
          <a:xfrm>
            <a:off x="914400" y="187118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- basic</a:t>
            </a:r>
          </a:p>
          <a:p>
            <a:pPr marL="342900" indent="-342900"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Capturing image from webcam</a:t>
            </a:r>
          </a:p>
          <a:p>
            <a:pPr marL="342900" indent="-342900"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Write and save video &amp; image from webcam</a:t>
            </a:r>
          </a:p>
          <a:p>
            <a:pPr marL="342900" indent="-342900"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Edge Detection</a:t>
            </a:r>
          </a:p>
          <a:p>
            <a:pPr marL="342900" indent="-342900"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Object detection (threshold)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- intermediate</a:t>
            </a:r>
          </a:p>
          <a:p>
            <a:pPr marL="342900" indent="-342900"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Face detection</a:t>
            </a:r>
          </a:p>
          <a:p>
            <a:pPr marL="342900" indent="-342900"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Car detection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- expert</a:t>
            </a:r>
          </a:p>
          <a:p>
            <a:pPr marL="342900" indent="-342900"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Image recognition using YOLO V3</a:t>
            </a:r>
          </a:p>
          <a:p>
            <a:pPr marL="342900" indent="-342900"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Ball recognition using </a:t>
            </a:r>
            <a:r>
              <a:rPr lang="en-US" altLang="en-US" dirty="0" err="1">
                <a:latin typeface="Arial" panose="020B0604020202020204" pitchFamily="34" charset="0"/>
              </a:rPr>
              <a:t>Haar</a:t>
            </a:r>
            <a:r>
              <a:rPr lang="en-US" altLang="en-US" dirty="0">
                <a:latin typeface="Arial" panose="020B0604020202020204" pitchFamily="34" charset="0"/>
              </a:rPr>
              <a:t> Cascade Classifier</a:t>
            </a:r>
          </a:p>
          <a:p>
            <a:pPr marL="342900" indent="-342900"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Obstacle detection using DNN</a:t>
            </a:r>
          </a:p>
          <a:p>
            <a:pPr marL="342900" indent="-342900">
              <a:buAutoNum type="arabicPeriod"/>
            </a:pPr>
            <a:endParaRPr lang="en-US" altLang="en-US" dirty="0"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A5470-5336-4198-866F-93C898D16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504" y="5005889"/>
            <a:ext cx="4333875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31914-B944-4458-957D-39059E0FA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5" y="2300522"/>
            <a:ext cx="2378655" cy="225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5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2F67-839E-49D7-BFAF-D0CE97EE8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80" y="1570175"/>
            <a:ext cx="10058400" cy="1795654"/>
          </a:xfrm>
        </p:spPr>
        <p:txBody>
          <a:bodyPr>
            <a:normAutofit/>
          </a:bodyPr>
          <a:lstStyle/>
          <a:p>
            <a:r>
              <a:rPr lang="en-US" sz="72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&amp; Good Luck !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94FB4B-C1C8-405E-A561-942EDF9FD6E4}"/>
              </a:ext>
            </a:extLst>
          </p:cNvPr>
          <p:cNvSpPr/>
          <p:nvPr/>
        </p:nvSpPr>
        <p:spPr>
          <a:xfrm>
            <a:off x="1571625" y="3228975"/>
            <a:ext cx="890587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392A4-2568-4D26-AA4A-FFEA9B239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343" y="4351859"/>
            <a:ext cx="40084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More Information: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C1421-D1DC-484A-A4D8-0FC667EA2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74" y="5060823"/>
            <a:ext cx="461502" cy="3352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B9670D-6F7E-46A0-BF06-F1544048E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443" y="5079873"/>
            <a:ext cx="40084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ernaalfinur14@gmail.com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40065-42A4-47EB-9DF7-74134AEAE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74" y="4941189"/>
            <a:ext cx="809222" cy="5745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F100A5-19AA-4E81-B840-75398C924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093" y="5079873"/>
            <a:ext cx="40084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+6285707930459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3BF1AB-173E-414E-821A-FF22BE503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37" y="4866820"/>
            <a:ext cx="709485" cy="7094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0FA80B-C769-4C83-A5E8-6CA397C8D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375" y="5042761"/>
            <a:ext cx="40084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dirty="0" err="1">
                <a:latin typeface="Arial" panose="020B0604020202020204" pitchFamily="34" charset="0"/>
              </a:rPr>
              <a:t>ernaalfin</a:t>
            </a:r>
            <a:r>
              <a:rPr lang="en-US" altLang="en-US" sz="1600" dirty="0">
                <a:latin typeface="Arial" panose="020B0604020202020204" pitchFamily="34" charset="0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08686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9491-42DE-4B6F-A674-46A24E01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817" y="421308"/>
            <a:ext cx="5657480" cy="1347270"/>
          </a:xfrm>
        </p:spPr>
        <p:txBody>
          <a:bodyPr/>
          <a:lstStyle/>
          <a:p>
            <a:r>
              <a:rPr lang="en-US" b="1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Computer Vision???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6BBE4-740F-424E-BA0B-5EDF9F5A2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35" y="2686806"/>
            <a:ext cx="3048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07D695-D257-4430-B764-86B92ABED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998" y="1915759"/>
            <a:ext cx="1853504" cy="1853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2F7662-3379-4D89-B57A-485F2927B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11" y="4505219"/>
            <a:ext cx="3290401" cy="12295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DAAF85-BE10-4197-8943-FE64904F1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61" y="4407596"/>
            <a:ext cx="2847975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70EA8-09DF-4BA7-8918-308BB5528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11" y="2550008"/>
            <a:ext cx="3672909" cy="15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3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9491-42DE-4B6F-A674-46A24E01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39D0-AB2E-472A-B013-994F2721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13776"/>
          </a:xfrm>
        </p:spPr>
        <p:txBody>
          <a:bodyPr/>
          <a:lstStyle/>
          <a:p>
            <a:r>
              <a:rPr lang="en-US" b="1" dirty="0"/>
              <a:t>Computer vision</a:t>
            </a:r>
            <a:r>
              <a:rPr lang="en-US" dirty="0"/>
              <a:t> is an </a:t>
            </a:r>
            <a:r>
              <a:rPr lang="en-US" dirty="0">
                <a:hlinkClick r:id="rId3" tooltip="Interdisciplinarity"/>
              </a:rPr>
              <a:t>interdisciplinary scientific field</a:t>
            </a:r>
            <a:r>
              <a:rPr lang="en-US" dirty="0"/>
              <a:t> that deals with how computers can be made to gain high-level understanding from </a:t>
            </a:r>
            <a:r>
              <a:rPr lang="en-US" dirty="0">
                <a:hlinkClick r:id="rId4" tooltip="Digital image"/>
              </a:rPr>
              <a:t>digital images</a:t>
            </a:r>
            <a:r>
              <a:rPr lang="en-US" dirty="0"/>
              <a:t> or </a:t>
            </a:r>
            <a:r>
              <a:rPr lang="en-US" dirty="0">
                <a:hlinkClick r:id="rId5" tooltip="Video"/>
              </a:rPr>
              <a:t>videos</a:t>
            </a:r>
            <a:r>
              <a:rPr lang="en-US" dirty="0"/>
              <a:t>. From the perspective of </a:t>
            </a:r>
            <a:r>
              <a:rPr lang="en-US" dirty="0">
                <a:hlinkClick r:id="rId6" tooltip="Engineering"/>
              </a:rPr>
              <a:t>engineering</a:t>
            </a:r>
            <a:r>
              <a:rPr lang="en-US" dirty="0"/>
              <a:t>, it seeks to automate tasks that the </a:t>
            </a:r>
            <a:r>
              <a:rPr lang="en-US" dirty="0">
                <a:hlinkClick r:id="rId7" tooltip="Human visual system"/>
              </a:rPr>
              <a:t>human visual system</a:t>
            </a:r>
            <a:r>
              <a:rPr lang="en-US" dirty="0"/>
              <a:t> can do.</a:t>
            </a:r>
          </a:p>
        </p:txBody>
      </p:sp>
    </p:spTree>
    <p:extLst>
      <p:ext uri="{BB962C8B-B14F-4D97-AF65-F5344CB8AC3E}">
        <p14:creationId xmlns:p14="http://schemas.microsoft.com/office/powerpoint/2010/main" val="395832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9491-42DE-4B6F-A674-46A24E01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Optical character recognition (OCR)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39D0-AB2E-472A-B013-994F2721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576"/>
            <a:ext cx="10058400" cy="1147574"/>
          </a:xfrm>
        </p:spPr>
        <p:txBody>
          <a:bodyPr>
            <a:normAutofit/>
          </a:bodyPr>
          <a:lstStyle/>
          <a:p>
            <a:r>
              <a:rPr lang="en-US" altLang="en-US" dirty="0"/>
              <a:t>Technology to convert scanned docs to text</a:t>
            </a:r>
          </a:p>
          <a:p>
            <a:pPr lvl="1"/>
            <a:r>
              <a:rPr lang="en-US" altLang="en-US" dirty="0"/>
              <a:t>If you have a scanner, it probably came with OCR software</a:t>
            </a:r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52609-59BD-459C-85AE-A35B81DC6D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105150"/>
            <a:ext cx="3307910" cy="206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A2703AE2-7A0D-4CE5-9242-96E8436A9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122" y="5349875"/>
            <a:ext cx="33797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Digit recognition, AT&amp;T labs</a:t>
            </a:r>
          </a:p>
          <a:p>
            <a:pPr algn="ctr"/>
            <a:r>
              <a:rPr lang="en-US" altLang="en-US" sz="1600" dirty="0">
                <a:latin typeface="Arial" panose="020B0604020202020204" pitchFamily="34" charset="0"/>
                <a:hlinkClick r:id="rId3"/>
              </a:rPr>
              <a:t>http://www.research.att.com/~yann</a:t>
            </a:r>
            <a:r>
              <a:rPr lang="en-US" altLang="en-US" sz="1600" dirty="0">
                <a:latin typeface="Arial" panose="020B0604020202020204" pitchFamily="34" charset="0"/>
              </a:rPr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A645E-0B96-462B-8D57-05A5C74D4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105150"/>
            <a:ext cx="2819838" cy="217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81811F5E-C59E-4802-AB0A-1E9DFE10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875" y="5502275"/>
            <a:ext cx="45132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>
                <a:latin typeface="Arial" panose="020B0604020202020204" pitchFamily="34" charset="0"/>
              </a:rPr>
              <a:t>License plate readers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  <a:hlinkClick r:id="rId5"/>
              </a:rPr>
              <a:t>http://en.wikipedia.org/wiki/Automatic_number_plate_recognition</a:t>
            </a:r>
            <a:endParaRPr lang="en-US" altLang="en-US" sz="1200">
              <a:latin typeface="Arial" panose="020B0604020202020204" pitchFamily="34" charset="0"/>
            </a:endParaRPr>
          </a:p>
          <a:p>
            <a:pPr algn="ctr"/>
            <a:endParaRPr lang="en-US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1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9491-42DE-4B6F-A674-46A24E01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Face detection &amp; Smile Recognition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39D0-AB2E-472A-B013-994F2721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576"/>
            <a:ext cx="10058400" cy="1147574"/>
          </a:xfrm>
        </p:spPr>
        <p:txBody>
          <a:bodyPr>
            <a:normAutofit/>
          </a:bodyPr>
          <a:lstStyle/>
          <a:p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9A966-2185-4265-AD55-D28F86CDD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5" y="2190751"/>
            <a:ext cx="4619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87A45-6B58-4AE7-8653-23B0485C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426" y="2386930"/>
            <a:ext cx="5799958" cy="2524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900B148F-8758-4256-A6D3-A17DB1482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721" y="5314951"/>
            <a:ext cx="156324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Face Detection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C69A469-EE49-412E-9527-41AE0F5BC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5475" y="5072480"/>
            <a:ext cx="189186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Smile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7013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9491-42DE-4B6F-A674-46A24E01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Vision-based biometrics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CC2C17-6FE5-4A5E-A360-B1479AB3BBF4}"/>
              </a:ext>
            </a:extLst>
          </p:cNvPr>
          <p:cNvSpPr/>
          <p:nvPr/>
        </p:nvSpPr>
        <p:spPr>
          <a:xfrm>
            <a:off x="914400" y="18711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dirty="0">
                <a:latin typeface="Arial" panose="020B0604020202020204" pitchFamily="34" charset="0"/>
              </a:rPr>
              <a:t>“</a:t>
            </a:r>
            <a:r>
              <a:rPr lang="en-US" altLang="en-US" i="1" dirty="0">
                <a:latin typeface="Arial" panose="020B0604020202020204" pitchFamily="34" charset="0"/>
              </a:rPr>
              <a:t>How the Afghan Girl was Identified by Her Iris Patterns</a:t>
            </a:r>
            <a:r>
              <a:rPr lang="en-US" altLang="en-US" dirty="0">
                <a:latin typeface="Arial" panose="020B0604020202020204" pitchFamily="34" charset="0"/>
              </a:rPr>
              <a:t>”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CCCAD-B375-48DD-B816-0D61CD47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2045493"/>
            <a:ext cx="38100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647639-D6A4-4909-BABF-E6F68E95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971800"/>
            <a:ext cx="2562225" cy="19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F9E136-5D47-443F-A6BF-8B5B8B859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255" y="2971799"/>
            <a:ext cx="2562225" cy="19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6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9491-42DE-4B6F-A674-46A24E01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Login without a password…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D7444-0A79-432F-AAC5-4222304E77B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133600" y="738981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pic>
        <p:nvPicPr>
          <p:cNvPr id="9" name="Picture 8" descr="XM Micro Biometric Fingerprint Mouse">
            <a:extLst>
              <a:ext uri="{FF2B5EF4-FFF2-40B4-BE49-F238E27FC236}">
                <a16:creationId xmlns:a16="http://schemas.microsoft.com/office/drawing/2014/main" id="{838CFD52-87F8-45F7-AB1E-F05D5134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29" y="1907778"/>
            <a:ext cx="1625051" cy="304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4D7987-E825-45DD-9F99-AE998FAE9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260" y="5293519"/>
            <a:ext cx="2514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Fingerprint scanners on many new laptops, 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other devices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BAF2D0-6D83-4260-A9EB-7BF5DD43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260" y="2767489"/>
            <a:ext cx="10572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F05E3C-34A7-45D1-8188-97FAF737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850" y="2430939"/>
            <a:ext cx="22098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915793-DD4B-42A5-8913-245FF62B7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0" y="5192872"/>
            <a:ext cx="3581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Face recognition systems now beginning to appear more widely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  <a:hlinkClick r:id="rId5"/>
              </a:rPr>
              <a:t>http://www.sensiblevision.com/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algn="ctr"/>
            <a:endParaRPr lang="en-US" altLang="en-US" sz="1400" dirty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749672-C760-49DB-8542-165C3D5D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872581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1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9491-42DE-4B6F-A674-46A24E01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Smart cars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D7444-0A79-432F-AAC5-4222304E77B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133600" y="738981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76D224-0A19-4E30-B743-73D07C37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" y="1863645"/>
            <a:ext cx="77819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6C72D4B-CAD9-4BC6-BB1E-27FDC3C11CA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427720" y="2339181"/>
            <a:ext cx="3240405" cy="278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hlinkClick r:id="rId3"/>
              </a:rPr>
              <a:t>Mobileye</a:t>
            </a:r>
            <a:endParaRPr lang="en-US" altLang="en-US" sz="2400" dirty="0"/>
          </a:p>
          <a:p>
            <a:pPr lvl="1"/>
            <a:r>
              <a:rPr lang="en-US" altLang="en-US" sz="1800" dirty="0"/>
              <a:t>Vision systems currently in high-end BMW, GM, Volvo models </a:t>
            </a:r>
          </a:p>
          <a:p>
            <a:pPr lvl="1"/>
            <a:r>
              <a:rPr lang="en-US" altLang="en-US" sz="1800" dirty="0"/>
              <a:t>By 2010:  70% of car manufacturers.</a:t>
            </a:r>
          </a:p>
        </p:txBody>
      </p:sp>
    </p:spTree>
    <p:extLst>
      <p:ext uri="{BB962C8B-B14F-4D97-AF65-F5344CB8AC3E}">
        <p14:creationId xmlns:p14="http://schemas.microsoft.com/office/powerpoint/2010/main" val="56969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9491-42DE-4B6F-A674-46A24E01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Robotics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D7444-0A79-432F-AAC5-4222304E77B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133600" y="738981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F724956-4813-4D7A-9416-FD5AE53A7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40731"/>
            <a:ext cx="4029075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CF0B3-D3E5-4DFF-8842-CB84F88D8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680" y="5415756"/>
            <a:ext cx="36496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NASA’s Mars Spirit Rover</a:t>
            </a:r>
          </a:p>
          <a:p>
            <a:pPr algn="ctr"/>
            <a:r>
              <a:rPr lang="en-US" altLang="en-US" sz="1600" dirty="0">
                <a:latin typeface="Arial" panose="020B0604020202020204" pitchFamily="34" charset="0"/>
                <a:hlinkClick r:id="rId4"/>
              </a:rPr>
              <a:t>http://en.wikipedia.org/wiki/Spirit_rover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466FE-648D-4DE8-839C-2F2ABD6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2092325"/>
            <a:ext cx="4542474" cy="3028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28E12-67F6-474A-8EB8-7752F0580363}"/>
              </a:ext>
            </a:extLst>
          </p:cNvPr>
          <p:cNvSpPr/>
          <p:nvPr/>
        </p:nvSpPr>
        <p:spPr>
          <a:xfrm>
            <a:off x="5486400" y="5383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dirty="0">
                <a:latin typeface="Arial" panose="020B0604020202020204" pitchFamily="34" charset="0"/>
              </a:rPr>
              <a:t>Robot Soccer </a:t>
            </a:r>
            <a:r>
              <a:rPr lang="en-US" altLang="en-US" dirty="0" err="1">
                <a:latin typeface="Arial" panose="020B0604020202020204" pitchFamily="34" charset="0"/>
              </a:rPr>
              <a:t>Ersow</a:t>
            </a:r>
            <a:endParaRPr lang="en-US" altLang="en-US" dirty="0">
              <a:latin typeface="Arial" panose="020B0604020202020204" pitchFamily="34" charset="0"/>
            </a:endParaRPr>
          </a:p>
          <a:p>
            <a:pPr algn="ctr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39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324</TotalTime>
  <Words>384</Words>
  <Application>Microsoft Office PowerPoint</Application>
  <PresentationFormat>Widescreen</PresentationFormat>
  <Paragraphs>63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Lucida Calligraphy</vt:lpstr>
      <vt:lpstr>Retrospect</vt:lpstr>
      <vt:lpstr>PowerPoint Presentation</vt:lpstr>
      <vt:lpstr>Computer Vision???</vt:lpstr>
      <vt:lpstr>PowerPoint Presentation</vt:lpstr>
      <vt:lpstr>Optical character recognition (OCR)</vt:lpstr>
      <vt:lpstr>Face detection &amp; Smile Recognition</vt:lpstr>
      <vt:lpstr>Vision-based biometrics</vt:lpstr>
      <vt:lpstr>Login without a password…</vt:lpstr>
      <vt:lpstr>Smart cars</vt:lpstr>
      <vt:lpstr>Robotics</vt:lpstr>
      <vt:lpstr>Medical imaging</vt:lpstr>
      <vt:lpstr>How to Start it??</vt:lpstr>
      <vt:lpstr>Projects:</vt:lpstr>
      <vt:lpstr>Thank You &amp; Good Luck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Erna AL</dc:creator>
  <cp:lastModifiedBy>Erna AL</cp:lastModifiedBy>
  <cp:revision>21</cp:revision>
  <dcterms:created xsi:type="dcterms:W3CDTF">2020-03-02T05:03:08Z</dcterms:created>
  <dcterms:modified xsi:type="dcterms:W3CDTF">2020-03-02T13:38:32Z</dcterms:modified>
</cp:coreProperties>
</file>